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2" r:id="rId7"/>
    <p:sldId id="260" r:id="rId8"/>
    <p:sldId id="261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5710" autoAdjust="0"/>
  </p:normalViewPr>
  <p:slideViewPr>
    <p:cSldViewPr>
      <p:cViewPr varScale="1">
        <p:scale>
          <a:sx n="48" d="100"/>
          <a:sy n="48" d="100"/>
        </p:scale>
        <p:origin x="1018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0C0E17-F2A9-496A-ADDE-905C2F75C0DD}" type="datetimeFigureOut">
              <a:rPr lang="en-US" smtClean="0"/>
              <a:t>5/4/2020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544BBB-2626-41C9-BFE7-AB42EB7520E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19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US districts courts legalized same-sex marriages in every state within America</a:t>
            </a:r>
          </a:p>
          <a:p>
            <a:r>
              <a:rPr lang="en-US" dirty="0" smtClean="0"/>
              <a:t>Supreme Court of the US allows same-se marriages</a:t>
            </a:r>
          </a:p>
          <a:p>
            <a:r>
              <a:rPr lang="en-US" dirty="0" smtClean="0"/>
              <a:t>Same-sex marriages are entitled under the same legal rights as married heterosexual  couples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44BBB-2626-41C9-BFE7-AB42EB7520E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98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Freedom to marry</a:t>
            </a:r>
          </a:p>
          <a:p>
            <a:r>
              <a:rPr lang="en-US" dirty="0" smtClean="0"/>
              <a:t>Yes on 8, protect marriage</a:t>
            </a:r>
          </a:p>
          <a:p>
            <a:r>
              <a:rPr lang="en-US" dirty="0" smtClean="0"/>
              <a:t>National organization for marriage</a:t>
            </a:r>
          </a:p>
          <a:p>
            <a:r>
              <a:rPr lang="en-US" dirty="0" smtClean="0"/>
              <a:t>Same Sex Marriage Law: After </a:t>
            </a:r>
            <a:r>
              <a:rPr lang="en-US" i="1" dirty="0" smtClean="0"/>
              <a:t>Obergefell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44BBB-2626-41C9-BFE7-AB42EB7520E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52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Same-sex marriages are outlawed in Native American tribal nations </a:t>
            </a:r>
          </a:p>
          <a:p>
            <a:r>
              <a:rPr lang="en-US" dirty="0" smtClean="0"/>
              <a:t>Pro-LGBTQ groups have been on the forefront of ensuring that the rights of gays and lesbians are safeguarded</a:t>
            </a:r>
          </a:p>
          <a:p>
            <a:r>
              <a:rPr lang="en-US" dirty="0" smtClean="0"/>
              <a:t>The US Supreme Court has banned states from rejecting same-sex marriages</a:t>
            </a:r>
          </a:p>
          <a:p>
            <a:r>
              <a:rPr lang="en-US" dirty="0" smtClean="0"/>
              <a:t>Couples of same-sex marriages are provided with equal civil rights as every other marriage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44BBB-2626-41C9-BFE7-AB42EB7520E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4111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Federal courts ought to make decisions on same-sex marriages</a:t>
            </a:r>
          </a:p>
          <a:p>
            <a:r>
              <a:rPr lang="en-US" dirty="0" smtClean="0"/>
              <a:t>Unions have should advocate for the equal benefits of federal rights enjoyed by couples of opposite sex and same-sex</a:t>
            </a:r>
          </a:p>
          <a:p>
            <a:r>
              <a:rPr lang="en-US" dirty="0" smtClean="0"/>
              <a:t>The constitution should inculcate the tenets that recognize same-sex marriages as lawful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544BBB-2626-41C9-BFE7-AB42EB7520E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0871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98EE9C4A-0CA3-4CCB-BB48-9F19E9CAC04C}" type="datetimeFigureOut">
              <a:rPr lang="en-US" smtClean="0"/>
              <a:pPr/>
              <a:t>5/4/2020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11C34E2-360A-48BF-B871-2CC815960DB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1447800"/>
            <a:ext cx="6400800" cy="4191000"/>
          </a:xfrm>
        </p:spPr>
        <p:txBody>
          <a:bodyPr/>
          <a:lstStyle/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Same-Sex Marriage</a:t>
            </a:r>
          </a:p>
          <a:p>
            <a:r>
              <a:rPr lang="en-US" dirty="0" smtClean="0"/>
              <a:t>Student’s Name</a:t>
            </a:r>
          </a:p>
          <a:p>
            <a:r>
              <a:rPr lang="en-US" dirty="0" smtClean="0"/>
              <a:t>Institution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Legal Elements of Same-Sex Marriage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The equal protection clause of the US Constitution guarantees the right to marry same sex (Colistra,&amp; </a:t>
            </a:r>
            <a:r>
              <a:rPr lang="en-US" dirty="0"/>
              <a:t>Johnson, </a:t>
            </a:r>
            <a:r>
              <a:rPr lang="en-US" dirty="0" smtClean="0"/>
              <a:t>2019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Endorsement of civil unions for same-sex couples</a:t>
            </a:r>
          </a:p>
          <a:p>
            <a:r>
              <a:rPr lang="en-US" dirty="0" smtClean="0"/>
              <a:t>Federal government recognize same-sex marriages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3942849"/>
            <a:ext cx="4686300" cy="294322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Historical Laws on Same-Sex Marriage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Marriage equality and civil rights became endorsed by the Supreme Court (</a:t>
            </a:r>
            <a:r>
              <a:rPr lang="en-US" dirty="0" err="1" smtClean="0"/>
              <a:t>Poggione</a:t>
            </a:r>
            <a:r>
              <a:rPr lang="en-US" dirty="0"/>
              <a:t>, </a:t>
            </a:r>
            <a:r>
              <a:rPr lang="en-US" dirty="0" smtClean="0"/>
              <a:t>2019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National Center for lesbian rights</a:t>
            </a:r>
          </a:p>
          <a:p>
            <a:r>
              <a:rPr lang="en-US" dirty="0" smtClean="0"/>
              <a:t>Marriage equality </a:t>
            </a:r>
            <a:r>
              <a:rPr lang="en-US" dirty="0" smtClean="0"/>
              <a:t>USA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9261177">
            <a:off x="4270918" y="3603251"/>
            <a:ext cx="5265559" cy="235997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Current Legislation on Same-Sex Marriage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federal laws offers equal access to federal benefits to couples of same-sex or opposite sexes</a:t>
            </a:r>
          </a:p>
          <a:p>
            <a:r>
              <a:rPr lang="en-US" dirty="0" smtClean="0"/>
              <a:t>Same-sex marriages are licensed and recognized</a:t>
            </a:r>
          </a:p>
          <a:p>
            <a:r>
              <a:rPr lang="en-US" dirty="0" smtClean="0"/>
              <a:t>Couples of same-sex marriages are endowed with parental rights of adoption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3657600"/>
            <a:ext cx="4038600" cy="3224619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Implications &amp; Comparison with other countries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People living in America have accepted same-sex marriages</a:t>
            </a:r>
          </a:p>
          <a:p>
            <a:r>
              <a:rPr lang="en-US" dirty="0" smtClean="0"/>
              <a:t>Same-sex couple’s rights have become evolved as many courts can hear arguments of </a:t>
            </a:r>
            <a:r>
              <a:rPr lang="en-US" smtClean="0"/>
              <a:t>same-sex marriages</a:t>
            </a:r>
            <a:endParaRPr lang="en-US" dirty="0" smtClean="0"/>
          </a:p>
          <a:p>
            <a:r>
              <a:rPr lang="en-US" dirty="0" smtClean="0"/>
              <a:t>There is equal treatment of same-sex couples and couples of opposite sex</a:t>
            </a:r>
          </a:p>
          <a:p>
            <a:r>
              <a:rPr lang="en-US" dirty="0" smtClean="0"/>
              <a:t>Federal systems and strong judiciaries of the US has been vital in passing same-sex marriages</a:t>
            </a:r>
          </a:p>
          <a:p>
            <a:r>
              <a:rPr lang="en-US" dirty="0" smtClean="0"/>
              <a:t>Institutional rules have helped voters to pass or reject bills of same-sex marriage (</a:t>
            </a:r>
            <a:r>
              <a:rPr lang="en-US" dirty="0" err="1" smtClean="0"/>
              <a:t>Ogolsky</a:t>
            </a:r>
            <a:r>
              <a:rPr lang="en-US" dirty="0" smtClean="0"/>
              <a:t> et al., 019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smtClean="0"/>
              <a:t>Some countries especially in Africa have not enforced same-same marriages</a:t>
            </a:r>
          </a:p>
          <a:p>
            <a:r>
              <a:rPr lang="en-US" dirty="0" smtClean="0"/>
              <a:t>Parliamentary unitary systems in countries like Spain and the UK were significantly vital in the rejection or passing of same-sex laws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State of Same-Sex </a:t>
            </a:r>
            <a:r>
              <a:rPr lang="en-US" dirty="0"/>
              <a:t>M</a:t>
            </a:r>
            <a:r>
              <a:rPr lang="en-US" dirty="0" smtClean="0"/>
              <a:t>arriage in the US</a:t>
            </a: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671762" y="1939925"/>
            <a:ext cx="3800475" cy="402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Methods used to bring about changes in the law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52578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Court decisions have been critical making a ruling on marriage between same sex individuals </a:t>
            </a:r>
          </a:p>
          <a:p>
            <a:r>
              <a:rPr lang="en-US" dirty="0" smtClean="0"/>
              <a:t>Ballot initiatives seeking public opinion on same-sex marriages</a:t>
            </a:r>
          </a:p>
          <a:p>
            <a:r>
              <a:rPr lang="en-US" dirty="0" smtClean="0"/>
              <a:t>State legislatures have endorsed laws supporting the rights of gays and lesbians</a:t>
            </a:r>
          </a:p>
          <a:p>
            <a:r>
              <a:rPr lang="en-US" dirty="0" smtClean="0"/>
              <a:t>Pro-LGBTQ organizations have championed support towards same-sex marriages</a:t>
            </a:r>
          </a:p>
          <a:p>
            <a:r>
              <a:rPr lang="en-US" dirty="0" smtClean="0"/>
              <a:t>Supporters of same-sex marriages advocate for equal rights for marriages</a:t>
            </a:r>
          </a:p>
          <a:p>
            <a:r>
              <a:rPr lang="en-US" dirty="0" smtClean="0"/>
              <a:t>Unions have been vital in fighting for same-sex marriage </a:t>
            </a:r>
          </a:p>
          <a:p>
            <a:r>
              <a:rPr lang="en-US" dirty="0" smtClean="0"/>
              <a:t>Pro-same-sex marriage politicians advocate for marriage and civil rights for couples of same-sex marriages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Solutions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The US Supreme Court should enforce that states cannot ban same-sex marriages</a:t>
            </a:r>
          </a:p>
          <a:p>
            <a:r>
              <a:rPr lang="en-US" dirty="0" smtClean="0"/>
              <a:t>The US Supreme Court should hear cases of same-sex marriage and make decisions</a:t>
            </a:r>
          </a:p>
          <a:p>
            <a:r>
              <a:rPr lang="en-US" dirty="0" smtClean="0"/>
              <a:t>State legislatures should make laws that guarantees equality of marriages </a:t>
            </a:r>
          </a:p>
          <a:p>
            <a:r>
              <a:rPr lang="en-US" dirty="0" smtClean="0"/>
              <a:t>There is a need to seek public opinion using ballot initiatives. 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0400" y="-92222"/>
            <a:ext cx="3552825" cy="187672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/>
              <a:t>Colistra, R., &amp; Johnson, C. B. (2019). Framing the Legalization of Marriage for Same-Sex Couples: An Examination of News Coverage Surrounding the US Supreme Court’s Landmark Decision. </a:t>
            </a:r>
            <a:r>
              <a:rPr lang="en-US" i="1" dirty="0"/>
              <a:t>Journal of homosexuality</a:t>
            </a:r>
            <a:r>
              <a:rPr lang="en-US" dirty="0"/>
              <a:t>, 1-24.</a:t>
            </a:r>
          </a:p>
          <a:p>
            <a:r>
              <a:rPr lang="en-US" dirty="0" err="1"/>
              <a:t>Ogolsky</a:t>
            </a:r>
            <a:r>
              <a:rPr lang="en-US" dirty="0"/>
              <a:t>, B. G., Monk, J. K., Rice, T. M., &amp; Oswald, R. F. (2019). As the states turned: Implications of the changing legal context of same-sex marriage on well-being. </a:t>
            </a:r>
            <a:r>
              <a:rPr lang="en-US" i="1" dirty="0"/>
              <a:t>Journal of Social and Personal Relationships</a:t>
            </a:r>
            <a:r>
              <a:rPr lang="en-US" dirty="0"/>
              <a:t>, </a:t>
            </a:r>
            <a:r>
              <a:rPr lang="en-US" i="1" dirty="0"/>
              <a:t>36</a:t>
            </a:r>
            <a:r>
              <a:rPr lang="en-US" dirty="0"/>
              <a:t>(10), 3219-3238.</a:t>
            </a:r>
          </a:p>
          <a:p>
            <a:r>
              <a:rPr lang="en-US" dirty="0" err="1"/>
              <a:t>Poggione</a:t>
            </a:r>
            <a:r>
              <a:rPr lang="en-US" dirty="0"/>
              <a:t>, S. (2019). The Evolution of Same-Sex Marriage Policy in the United States. In </a:t>
            </a:r>
            <a:r>
              <a:rPr lang="en-US" i="1" dirty="0"/>
              <a:t>Oxford Research Encyclopedia of Politics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pex">
  <a:themeElements>
    <a:clrScheme name="Apex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Apex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204</TotalTime>
  <Words>629</Words>
  <Application>Microsoft Office PowerPoint</Application>
  <PresentationFormat>On-screen Show (4:3)</PresentationFormat>
  <Paragraphs>62</Paragraphs>
  <Slides>9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Book Antiqua</vt:lpstr>
      <vt:lpstr>Calibri</vt:lpstr>
      <vt:lpstr>Lucida Sans</vt:lpstr>
      <vt:lpstr>Wingdings</vt:lpstr>
      <vt:lpstr>Wingdings 2</vt:lpstr>
      <vt:lpstr>Wingdings 3</vt:lpstr>
      <vt:lpstr>Apex</vt:lpstr>
      <vt:lpstr>PowerPoint Presentation</vt:lpstr>
      <vt:lpstr>Legal Elements of Same-Sex Marriage</vt:lpstr>
      <vt:lpstr>Historical Laws on Same-Sex Marriage</vt:lpstr>
      <vt:lpstr>Current Legislation on Same-Sex Marriage </vt:lpstr>
      <vt:lpstr>Implications &amp; Comparison with other countries</vt:lpstr>
      <vt:lpstr>State of Same-Sex Marriage in the US</vt:lpstr>
      <vt:lpstr>Methods used to bring about changes in the law </vt:lpstr>
      <vt:lpstr>Solutions </vt:lpstr>
      <vt:lpstr>References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nilly</dc:creator>
  <cp:lastModifiedBy>Windows User</cp:lastModifiedBy>
  <cp:revision>19</cp:revision>
  <dcterms:created xsi:type="dcterms:W3CDTF">2020-05-03T05:27:07Z</dcterms:created>
  <dcterms:modified xsi:type="dcterms:W3CDTF">2020-05-04T06:35:02Z</dcterms:modified>
</cp:coreProperties>
</file>